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9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9EC8A8-4A19-4B40-B605-17DE38A142F8}" type="datetimeFigureOut">
              <a:rPr lang="hu-HU" smtClean="0"/>
              <a:pPr/>
              <a:t>2013.10.09.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59A0D5-CD74-44F7-9C44-09E7C42C01D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EUFIM SZEMINÁRIUM</a:t>
            </a:r>
            <a:br>
              <a:rPr lang="hu-HU" dirty="0" smtClean="0"/>
            </a:br>
            <a:r>
              <a:rPr lang="hu-HU" sz="3520" dirty="0" smtClean="0"/>
              <a:t>2013. október 11.</a:t>
            </a:r>
            <a:endParaRPr lang="hu-HU" sz="352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89590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r>
              <a:rPr lang="hu-HU" sz="4500" dirty="0" smtClean="0"/>
              <a:t>Árvízvédelmi beruházással érintett</a:t>
            </a:r>
          </a:p>
          <a:p>
            <a:pPr>
              <a:buFontTx/>
              <a:buChar char="-"/>
            </a:pPr>
            <a:r>
              <a:rPr lang="hu-HU" sz="4500" dirty="0" smtClean="0"/>
              <a:t> részlegesen kisajátítandó –</a:t>
            </a:r>
          </a:p>
          <a:p>
            <a:r>
              <a:rPr lang="hu-HU" sz="4500" dirty="0" smtClean="0"/>
              <a:t>ingatlanok kártalanítási értékelése </a:t>
            </a:r>
          </a:p>
          <a:p>
            <a:r>
              <a:rPr lang="hu-HU" sz="4500" dirty="0" smtClean="0"/>
              <a:t>Koncz Gabriella</a:t>
            </a:r>
            <a:endParaRPr lang="hu-H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érintett ingatlanok ingatlan-nyilvántartási megjelölése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56"/>
          </a:xfrm>
        </p:spPr>
        <p:txBody>
          <a:bodyPr/>
          <a:lstStyle/>
          <a:p>
            <a:r>
              <a:rPr lang="hu-HU" dirty="0" smtClean="0"/>
              <a:t>Az árvízvédelmi projekt 90 db. ingatlant érint. Túlnyomó többségük 5. minőségi osztályba sorolt 27,8 AK értékű szántó, de akadnak erdő, legelő, rét, kivett út vagy közút és telephely megjelölésű ingatlanok is.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érintett ingatlanok övezeti besorolása a hatályos HÉSZ szerint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helye 6" descr="072 szab ter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408" b="6408"/>
          <a:stretch>
            <a:fillRect/>
          </a:stretch>
        </p:blipFill>
        <p:spPr>
          <a:xfrm>
            <a:off x="1043608" y="1196752"/>
            <a:ext cx="7263270" cy="5245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helye 4" descr="tüzép szab ter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93" b="4793"/>
          <a:stretch>
            <a:fillRect/>
          </a:stretch>
        </p:blipFill>
        <p:spPr>
          <a:xfrm>
            <a:off x="755576" y="620688"/>
            <a:ext cx="7761787" cy="560573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helye 4" descr="IMG_09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539552" y="620688"/>
            <a:ext cx="8060897" cy="5821759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helye 4" descr="Árvíz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22" b="2122"/>
          <a:stretch>
            <a:fillRect/>
          </a:stretch>
        </p:blipFill>
        <p:spPr>
          <a:xfrm>
            <a:off x="1043608" y="836712"/>
            <a:ext cx="7362973" cy="531770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érintett ingatlanok övezeti besorolása a hatályos HÉSZ szerint II.</a:t>
            </a:r>
            <a:endParaRPr lang="hu-HU" dirty="0"/>
          </a:p>
        </p:txBody>
      </p:sp>
      <p:pic>
        <p:nvPicPr>
          <p:cNvPr id="5" name="Kép helye 4" descr="074 szab ter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521" r="9521"/>
          <a:stretch>
            <a:fillRect/>
          </a:stretch>
        </p:blipFill>
        <p:spPr>
          <a:xfrm>
            <a:off x="1115616" y="1241870"/>
            <a:ext cx="7200800" cy="520057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érintett ingatlanok övezeti besorolása a hatályos HÉSZ szerint III.</a:t>
            </a:r>
            <a:endParaRPr lang="hu-HU" dirty="0"/>
          </a:p>
        </p:txBody>
      </p:sp>
      <p:pic>
        <p:nvPicPr>
          <p:cNvPr id="5" name="Kép helye 4" descr="076 szab ter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16" r="1316"/>
          <a:stretch>
            <a:fillRect/>
          </a:stretch>
        </p:blipFill>
        <p:spPr>
          <a:xfrm>
            <a:off x="827584" y="1196752"/>
            <a:ext cx="7472215" cy="53966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érintett ingatlanok övezeti besorolása a hatályos HÉSZ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Különleges rekreációs célú fejlesztési terület (</a:t>
            </a:r>
            <a:r>
              <a:rPr lang="hu-HU" dirty="0" err="1" smtClean="0"/>
              <a:t>Kr</a:t>
            </a:r>
            <a:r>
              <a:rPr lang="hu-HU" dirty="0" smtClean="0"/>
              <a:t>)</a:t>
            </a:r>
          </a:p>
          <a:p>
            <a:r>
              <a:rPr lang="hu-HU" dirty="0" smtClean="0"/>
              <a:t>Zöldövezet-közpark ( </a:t>
            </a:r>
            <a:r>
              <a:rPr lang="hu-HU" dirty="0" err="1" smtClean="0"/>
              <a:t>Z-kp</a:t>
            </a:r>
            <a:r>
              <a:rPr lang="hu-HU" dirty="0" smtClean="0"/>
              <a:t>) </a:t>
            </a:r>
          </a:p>
          <a:p>
            <a:r>
              <a:rPr lang="hu-HU" dirty="0" smtClean="0"/>
              <a:t>Védelmi rendeltetésű erdő ( </a:t>
            </a:r>
            <a:r>
              <a:rPr lang="hu-HU" dirty="0" err="1" smtClean="0"/>
              <a:t>Ev</a:t>
            </a:r>
            <a:r>
              <a:rPr lang="hu-HU" dirty="0" smtClean="0"/>
              <a:t> )</a:t>
            </a:r>
          </a:p>
          <a:p>
            <a:r>
              <a:rPr lang="hu-HU" dirty="0" smtClean="0"/>
              <a:t>Út ( közterület)</a:t>
            </a:r>
          </a:p>
          <a:p>
            <a:r>
              <a:rPr lang="hu-HU" dirty="0" smtClean="0"/>
              <a:t>Gát (közterület)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különleges rekreációs célú fejlesztési terület</a:t>
            </a:r>
            <a:endParaRPr lang="hu-HU" dirty="0"/>
          </a:p>
        </p:txBody>
      </p:sp>
      <p:pic>
        <p:nvPicPr>
          <p:cNvPr id="5" name="Kép helye 4" descr="Árvíz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33" b="1933"/>
          <a:stretch>
            <a:fillRect/>
          </a:stretch>
        </p:blipFill>
        <p:spPr>
          <a:xfrm>
            <a:off x="1115616" y="1196752"/>
            <a:ext cx="6840760" cy="4940549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Kr</a:t>
            </a:r>
            <a:r>
              <a:rPr lang="hu-HU" dirty="0" smtClean="0"/>
              <a:t> övezetre vonatkozó előírások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 különleges rekreációs területen elhelyezhető:</a:t>
            </a:r>
          </a:p>
          <a:p>
            <a:r>
              <a:rPr lang="hu-HU" dirty="0" smtClean="0"/>
              <a:t>-	több egységet tartalmazó üdülőépület</a:t>
            </a:r>
          </a:p>
          <a:p>
            <a:r>
              <a:rPr lang="hu-HU" dirty="0" smtClean="0"/>
              <a:t>-	szálláshely szolgáltató épület</a:t>
            </a:r>
          </a:p>
          <a:p>
            <a:r>
              <a:rPr lang="hu-HU" dirty="0" smtClean="0"/>
              <a:t>-	egészségügyi, sport és szabadidős építmény</a:t>
            </a:r>
          </a:p>
          <a:p>
            <a:r>
              <a:rPr lang="hu-HU" dirty="0" smtClean="0"/>
              <a:t>-	közösségi szórakoztató és kulturális építmény</a:t>
            </a:r>
          </a:p>
          <a:p>
            <a:r>
              <a:rPr lang="hu-HU" dirty="0" smtClean="0"/>
              <a:t>-	vendéglátó épület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értékbecslés célja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Tahitótfalu Község Önkormányzata teljes mértékű pályázati finanszírozással árvízvédelmi gátat épít a Szentendrei-sziget területén lévő, Tahi hídfőtől északra fekvő Felső-káposztás területén. 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Az építendő gát 40 méter talpszélességű földmű, mely Tótfalu településrész és a Kisoroszi felé vezető út védelmét látja el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Kr</a:t>
            </a:r>
            <a:r>
              <a:rPr lang="hu-HU" dirty="0" smtClean="0"/>
              <a:t> övezetre vonatkozó előírások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kialakítható építési telkek legkisebb területe </a:t>
            </a:r>
            <a:r>
              <a:rPr lang="hu-HU" dirty="0" smtClean="0">
                <a:solidFill>
                  <a:srgbClr val="FFFF00"/>
                </a:solidFill>
              </a:rPr>
              <a:t>5000 m²</a:t>
            </a:r>
          </a:p>
          <a:p>
            <a:r>
              <a:rPr lang="hu-HU" dirty="0" smtClean="0"/>
              <a:t>Megengedett legnagyobb beépíthetőség </a:t>
            </a:r>
            <a:r>
              <a:rPr lang="hu-HU" dirty="0" smtClean="0">
                <a:solidFill>
                  <a:srgbClr val="FFFF00"/>
                </a:solidFill>
              </a:rPr>
              <a:t>35 % !</a:t>
            </a:r>
          </a:p>
          <a:p>
            <a:r>
              <a:rPr lang="hu-HU" dirty="0" smtClean="0"/>
              <a:t>Megengedett legnagyobb építménymagasság </a:t>
            </a:r>
            <a:r>
              <a:rPr lang="hu-HU" dirty="0" smtClean="0">
                <a:solidFill>
                  <a:srgbClr val="FFFF00"/>
                </a:solidFill>
              </a:rPr>
              <a:t>11,5 méter !</a:t>
            </a:r>
          </a:p>
          <a:p>
            <a:r>
              <a:rPr lang="hu-HU" dirty="0" smtClean="0"/>
              <a:t>A területen </a:t>
            </a:r>
            <a:r>
              <a:rPr lang="hu-HU" dirty="0" smtClean="0">
                <a:solidFill>
                  <a:srgbClr val="FFFF00"/>
                </a:solidFill>
              </a:rPr>
              <a:t>épület csak teljes közműellátással létesíthető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értékelés különlegességei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területen néhányan spekulációs céllal vásároltak fel egymás melletti szántókat egy majdani szálloda építési elképzelésében bízva. Ezen tulajdonosok véleménye szerint a fajlagos érték 1500 – 2000 Ft/m²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Mások véleménye szerint az ártéri szántók semmit sem érnek, és a gát építése céljára akár ingyen is átadják az önkormányzatnak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hu-HU" dirty="0" smtClean="0"/>
              <a:t>Az értékelést Kapitány Gabriella termőföld értékelő igazságügyi szakértő és Várady János erdőértékelési szakértő bevonásával végeztük. </a:t>
            </a:r>
          </a:p>
          <a:p>
            <a:r>
              <a:rPr lang="hu-HU" dirty="0" smtClean="0"/>
              <a:t>1) Az ingatlanok értékét meghatároztuk piaci összehasonlítással és hozamszámítással, mint termőföldek</a:t>
            </a:r>
          </a:p>
          <a:p>
            <a:r>
              <a:rPr lang="hu-HU" dirty="0" smtClean="0"/>
              <a:t>2) Az ingatlanok értékét levezettük maradványértékeléssel, mintha fejlesztési terület részét képeznék.</a:t>
            </a:r>
          </a:p>
          <a:p>
            <a:r>
              <a:rPr lang="hu-HU" dirty="0" smtClean="0"/>
              <a:t>3)Az ingatlanok forgalmi értékét a kapott eredmények súlyozott átlagaként alakítottuk ki.                           </a:t>
            </a:r>
            <a:r>
              <a:rPr lang="hu-HU" sz="2000" dirty="0" smtClean="0">
                <a:solidFill>
                  <a:srgbClr val="FFFF00"/>
                </a:solidFill>
              </a:rPr>
              <a:t>Nézzük meg az értékelő táblázatokat!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értékelés különlegességei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kisajátítási törvény értelmében az ingatlan-értékbecslési szakvéleménynek tartalmaznia kell az ingatlanon joggal ( tulajdonjog, özvegyi jog, használati jog stb.) rendelkezőknek  fizetendő kártalanítási összeget. </a:t>
            </a:r>
          </a:p>
          <a:p>
            <a:r>
              <a:rPr lang="hu-HU" dirty="0" smtClean="0"/>
              <a:t>Adott esetben kártalanítás járhat az alábbiakért:</a:t>
            </a:r>
          </a:p>
          <a:p>
            <a:r>
              <a:rPr lang="hu-HU" dirty="0" smtClean="0"/>
              <a:t>-	gát célra leszabályozott területért</a:t>
            </a:r>
          </a:p>
          <a:p>
            <a:r>
              <a:rPr lang="hu-HU" dirty="0" smtClean="0"/>
              <a:t>-   út célra leszabályozott területért</a:t>
            </a:r>
          </a:p>
          <a:p>
            <a:r>
              <a:rPr lang="hu-HU" dirty="0" smtClean="0"/>
              <a:t>-   tulajdonosnak visszamaradó terület  értékcsökkenéséért</a:t>
            </a:r>
          </a:p>
          <a:p>
            <a:r>
              <a:rPr lang="hu-HU" dirty="0" smtClean="0"/>
              <a:t>-   a megváltozott övezeti besorolás miatti értékcsökkenésért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Kisajátításról szóló 2007. évi CXXIII. törvény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6.§ (4) A tulajdonos kérelmére az egész ingatlant ki kell sajátítani, ha az ingatlan részleges kisajátítása következtében</a:t>
            </a:r>
          </a:p>
          <a:p>
            <a:r>
              <a:rPr lang="hu-HU" dirty="0" smtClean="0"/>
              <a:t>A) az ingatlan visszamaradó része eredeti céljára használhatatlanná válik</a:t>
            </a:r>
          </a:p>
          <a:p>
            <a:r>
              <a:rPr lang="hu-HU" dirty="0" smtClean="0"/>
              <a:t>B) az ingatlannal kapcsolatos foglalkozás gyakorlása lehetetlenné vagy számottevően költségesebbé válik</a:t>
            </a:r>
          </a:p>
          <a:p>
            <a:r>
              <a:rPr lang="hu-HU" dirty="0" smtClean="0"/>
              <a:t>C) a visszamaradó rész gazdaságos értékesítése nem lehetséges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19.§ (1) A kisajátítással kapcsolatos értékveszteséget meg kell téríteni. Értékveszteségként kell megtéríteni különösen az ingatlan egy részének kisajátítása esetén a visszamaradt ingatlanrész értékének csökkenését.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94096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épített környezet alakításáról és védelméről szóló 1997.évi LXXVIII. törvény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30.§. (1) Ha az ingatlan rendeltetését, használati módját  a helyi építési szabályzat másként állapítja meg ( övezeti előírások változása) vagy korlátozza ( telekalakítási vagy építési tilalom ) és ebből a tulajdonosnak, haszonélvezőnek kára származik, a tulajdonost, haszonélvezőt kártalanítás illeti meg.</a:t>
            </a:r>
          </a:p>
          <a:p>
            <a:r>
              <a:rPr lang="hu-HU" dirty="0" smtClean="0"/>
              <a:t>(2) A kártalanítás összege az ingatlannak a korábbi rendeltetése alapján megállapítható régi és az új szabályozás eredményeként megállapítható új forgalmi értéke közötti különbözet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sz="1600" dirty="0" smtClean="0">
                <a:solidFill>
                  <a:srgbClr val="FFFF00"/>
                </a:solidFill>
              </a:rPr>
              <a:t>                                                                                          Nézzük meg az értékelő táblázatot!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jelenlegi helyzet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kisajátítást helyettesítő adásvételi szerződések megkötése szeptemberben kezdődött. Eddig 86 ingatlan tulajdonosával sikerült megállapodni.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solidFill>
                  <a:srgbClr val="FFFF00"/>
                </a:solidFill>
              </a:rPr>
              <a:t>                  Köszönöm a figyelmet!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Helyszín</a:t>
            </a:r>
            <a:endParaRPr lang="hu-HU" dirty="0"/>
          </a:p>
        </p:txBody>
      </p:sp>
      <p:pic>
        <p:nvPicPr>
          <p:cNvPr id="5" name="Kép helye 4" descr="Térké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708" r="13708"/>
          <a:stretch>
            <a:fillRect/>
          </a:stretch>
        </p:blipFill>
        <p:spPr>
          <a:xfrm>
            <a:off x="755576" y="1196752"/>
            <a:ext cx="7577458" cy="547260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491880" y="2636912"/>
            <a:ext cx="936104" cy="43204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Helyszín 2.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helye 4" descr="Légifotó Tahi 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1186" r="11186"/>
          <a:stretch>
            <a:fillRect/>
          </a:stretch>
        </p:blipFill>
        <p:spPr>
          <a:xfrm>
            <a:off x="899592" y="764704"/>
            <a:ext cx="7496175" cy="541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értékbecslés célja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Tahitótfalu Község Önkormányzata kisajátítási terv alapján kívánja megszerezni az árvízvédelmi projekt megvalósításához szükséges területet.</a:t>
            </a:r>
          </a:p>
          <a:p>
            <a:r>
              <a:rPr lang="hu-HU" dirty="0" smtClean="0"/>
              <a:t>A tervezett gát belső oldalán a jövőben elkerülő út is létesülne az országos szabályozási terv szerint, ezért a gát céljára kijelölt terület leválasztásával egyidejűleg célszerű az út létesítéséhez szükséges terület önálló ingatlanként való lejegyzése is.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értékbecslés célja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önkormányzat törekszik arra, hogy a tulajdonosokkal adásvételi szerződés keretein belül egyezzen meg, de vételi ajánlata elutasítása esetén kezdeményezi a kisajátítási eljárás lefolytatását. A szakvéleménynek a kisajátításról szóló 2007. évi CXXIII. törvény előírásaival összhangban tartalmaznia kell az ingatlanon joggal rendelkezőknek fizetendő kártalanítási összeget, melynek meghatározása során vizsgálni kell a tulajdonosoknak visszamaradó ingatlanrészek értékváltozását 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vizsgált területet négy évente </a:t>
            </a:r>
            <a:br>
              <a:rPr lang="hu-HU" dirty="0" smtClean="0"/>
            </a:br>
            <a:r>
              <a:rPr lang="hu-HU" dirty="0" smtClean="0"/>
              <a:t>elönti a Duna</a:t>
            </a:r>
            <a:endParaRPr lang="hu-HU" dirty="0"/>
          </a:p>
        </p:txBody>
      </p:sp>
      <p:pic>
        <p:nvPicPr>
          <p:cNvPr id="5" name="Kép helye 4" descr="Árvíz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665" r="4665"/>
          <a:stretch>
            <a:fillRect/>
          </a:stretch>
        </p:blipFill>
        <p:spPr>
          <a:xfrm>
            <a:off x="1043608" y="1268760"/>
            <a:ext cx="7344816" cy="5304589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helye 4" descr="Árvíz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96" r="4396"/>
          <a:stretch>
            <a:fillRect/>
          </a:stretch>
        </p:blipFill>
        <p:spPr>
          <a:xfrm>
            <a:off x="467544" y="409778"/>
            <a:ext cx="8352928" cy="603267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helye 4" descr="Árvíz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99" b="1499"/>
          <a:stretch>
            <a:fillRect/>
          </a:stretch>
        </p:blipFill>
        <p:spPr>
          <a:xfrm>
            <a:off x="755576" y="692696"/>
            <a:ext cx="7761787" cy="560573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711</Words>
  <Application>Microsoft Office PowerPoint</Application>
  <PresentationFormat>Diavetítés a képernyőre (4:3 oldalarány)</PresentationFormat>
  <Paragraphs>74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Hegycsúcs</vt:lpstr>
      <vt:lpstr>EUFIM SZEMINÁRIUM 2013. október 11.</vt:lpstr>
      <vt:lpstr>Az értékbecslés célja I.</vt:lpstr>
      <vt:lpstr>Helyszín</vt:lpstr>
      <vt:lpstr>Helyszín 2.</vt:lpstr>
      <vt:lpstr>Az értékbecslés célja II.</vt:lpstr>
      <vt:lpstr>Az értékbecslés célja III.</vt:lpstr>
      <vt:lpstr>A vizsgált területet négy évente  elönti a Duna</vt:lpstr>
      <vt:lpstr>8. dia</vt:lpstr>
      <vt:lpstr>9. dia</vt:lpstr>
      <vt:lpstr>Az érintett ingatlanok ingatlan-nyilvántartási megjelölése</vt:lpstr>
      <vt:lpstr>Az érintett ingatlanok övezeti besorolása a hatályos HÉSZ szerint</vt:lpstr>
      <vt:lpstr>12. dia</vt:lpstr>
      <vt:lpstr>13. dia</vt:lpstr>
      <vt:lpstr>14. dia</vt:lpstr>
      <vt:lpstr>Az érintett ingatlanok övezeti besorolása a hatályos HÉSZ szerint II.</vt:lpstr>
      <vt:lpstr>Az érintett ingatlanok övezeti besorolása a hatályos HÉSZ szerint III.</vt:lpstr>
      <vt:lpstr>Az érintett ingatlanok övezeti besorolása a hatályos HÉSZ szerint</vt:lpstr>
      <vt:lpstr>A különleges rekreációs célú fejlesztési terület</vt:lpstr>
      <vt:lpstr>Kr övezetre vonatkozó előírások</vt:lpstr>
      <vt:lpstr>Kr övezetre vonatkozó előírások</vt:lpstr>
      <vt:lpstr>Az értékelés különlegességei I.</vt:lpstr>
      <vt:lpstr>22. dia</vt:lpstr>
      <vt:lpstr>Az értékelés különlegességei II.</vt:lpstr>
      <vt:lpstr>Kisajátításról szóló 2007. évi CXXIII. törvény</vt:lpstr>
      <vt:lpstr>25. dia</vt:lpstr>
      <vt:lpstr>Az épített környezet alakításáról és védelméről szóló 1997.évi LXXVIII. törvény </vt:lpstr>
      <vt:lpstr>A jelenlegi helyzet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EUFIM SZEMINÁRIUM 2013. október 11.</dc:title>
  <dc:creator>Gabi</dc:creator>
  <cp:lastModifiedBy>Gabi</cp:lastModifiedBy>
  <cp:revision>29</cp:revision>
  <dcterms:created xsi:type="dcterms:W3CDTF">2013-10-07T12:21:25Z</dcterms:created>
  <dcterms:modified xsi:type="dcterms:W3CDTF">2013-10-09T09:23:58Z</dcterms:modified>
</cp:coreProperties>
</file>